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9" r:id="rId3"/>
    <p:sldId id="260" r:id="rId4"/>
    <p:sldId id="278" r:id="rId5"/>
    <p:sldId id="290" r:id="rId6"/>
    <p:sldId id="279" r:id="rId7"/>
    <p:sldId id="281" r:id="rId8"/>
    <p:sldId id="282" r:id="rId9"/>
    <p:sldId id="283" r:id="rId10"/>
    <p:sldId id="288" r:id="rId11"/>
    <p:sldId id="291" r:id="rId12"/>
    <p:sldId id="285" r:id="rId13"/>
    <p:sldId id="286" r:id="rId14"/>
    <p:sldId id="284" r:id="rId15"/>
    <p:sldId id="292" r:id="rId16"/>
    <p:sldId id="293" r:id="rId17"/>
    <p:sldId id="294" r:id="rId18"/>
    <p:sldId id="263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FDF3"/>
    <a:srgbClr val="0AB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02"/>
  </p:normalViewPr>
  <p:slideViewPr>
    <p:cSldViewPr snapToGrid="0" snapToObjects="1">
      <p:cViewPr varScale="1">
        <p:scale>
          <a:sx n="91" d="100"/>
          <a:sy n="91" d="100"/>
        </p:scale>
        <p:origin x="5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5F12E-125E-0943-9E13-F843B36D3C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0E74C4-B467-684E-BC1D-7679B59F6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E5FB5-1200-0949-BB2F-070CC0275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671C2-0F4A-3344-86B3-28CC5ED1F3DF}" type="datetimeFigureOut">
              <a:rPr lang="en-US" smtClean="0"/>
              <a:t>10/6/21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D6C50-1C9F-3E42-B35F-39954B0A3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2F91D-157E-C64F-AE7A-A92CACD42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471B-A117-5C44-9982-32DCAED363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186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FC50B-7FB8-C141-B895-9FE390B68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D6594A-811B-7547-9FFD-1226F48E4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2BDA2-C31E-534A-8049-63029537D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671C2-0F4A-3344-86B3-28CC5ED1F3DF}" type="datetimeFigureOut">
              <a:rPr lang="en-US" smtClean="0"/>
              <a:t>10/6/21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26472-2C44-EA4B-8B66-808B6C2E8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B6265-EF8D-5A44-B880-73C6EEE65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471B-A117-5C44-9982-32DCAED363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579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7C2BE1-320E-6944-9ABF-2ABC95D3F3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10095F-48CE-5345-B5B8-AFC8A52355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E00BA-4750-264C-A11C-7632DE116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671C2-0F4A-3344-86B3-28CC5ED1F3DF}" type="datetimeFigureOut">
              <a:rPr lang="en-US" smtClean="0"/>
              <a:t>10/6/21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8D04F-2E7A-7246-BC10-176FE9A66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BAE98-28D7-A149-ABAA-2341A9499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471B-A117-5C44-9982-32DCAED363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27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99463-1635-134B-A17E-B4F09894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8EA6E-7276-2141-8CDE-D0DD65674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A7781-14A7-C34E-9019-851BB325F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671C2-0F4A-3344-86B3-28CC5ED1F3DF}" type="datetimeFigureOut">
              <a:rPr lang="en-US" smtClean="0"/>
              <a:t>10/6/21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C23D7-A0E7-994E-820B-5B03F4723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A02A5-4654-F248-BCEF-9145AB47A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471B-A117-5C44-9982-32DCAED363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13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5520A-8B37-9644-962B-C4F22AD11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81CFB-D075-7949-B0DB-FF5437019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9EEF4-70A5-E344-9D77-E724CC1A3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671C2-0F4A-3344-86B3-28CC5ED1F3DF}" type="datetimeFigureOut">
              <a:rPr lang="en-US" smtClean="0"/>
              <a:t>10/6/21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9FEB6-84F7-0C40-AF05-46AD2AC40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AB3B0-4DA8-E745-BDAF-8FF23FF35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471B-A117-5C44-9982-32DCAED363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043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CAEF3-2D73-CB47-A23A-5B98D34B0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5BAEA-6253-2C45-9685-E25907ED6A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D422D2-B30A-D94C-8147-678A198F9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0FD664-318E-764A-B2E6-7E6C2C92D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671C2-0F4A-3344-86B3-28CC5ED1F3DF}" type="datetimeFigureOut">
              <a:rPr lang="en-US" smtClean="0"/>
              <a:t>10/6/21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DD1E72-0B86-C047-AF4F-7E51BD9D0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6D31E-E97F-CB4A-9B6C-E767BBC58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471B-A117-5C44-9982-32DCAED363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744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FB7D9-0CC2-5E42-8E2E-2F7241118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62D18-91A6-BE49-93E8-1CF3D3F1D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AF1F6-BAFF-EA4B-8E3F-A0F03B84F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C844EA-A246-7441-AD7C-F85B85DE0E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3EBC78-7B89-0E47-8470-362710C205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28B82-E8E8-564A-9CC4-B5A518638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671C2-0F4A-3344-86B3-28CC5ED1F3DF}" type="datetimeFigureOut">
              <a:rPr lang="en-US" smtClean="0"/>
              <a:t>10/6/21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DDC509-1BFB-3B4A-9EC6-CDAE985D5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838540-F0A5-4F42-A68E-91EF10FFC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471B-A117-5C44-9982-32DCAED363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298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160B1-980E-DF4F-B6BC-837427009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F95A96-723D-C747-8C04-A8C8613CA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671C2-0F4A-3344-86B3-28CC5ED1F3DF}" type="datetimeFigureOut">
              <a:rPr lang="en-US" smtClean="0"/>
              <a:t>10/6/21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F637EC-20CC-2B4B-A1DE-7B52FB2E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B48CA4-D894-2348-90CB-FCC0B2233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471B-A117-5C44-9982-32DCAED363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490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8BF968-BCA4-F04C-A37B-78C97CC94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671C2-0F4A-3344-86B3-28CC5ED1F3DF}" type="datetimeFigureOut">
              <a:rPr lang="en-US" smtClean="0"/>
              <a:t>10/6/21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1673CE-D1CC-9141-AE40-A8047796D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C846B0-85BC-5D44-AA4E-738A5BA45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471B-A117-5C44-9982-32DCAED363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455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11FFC-804A-3043-B7ED-DEA85B184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D5C4D-6A6E-694D-B355-2F54E8B74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9320F0-F0F1-714A-A1F1-F12F5018A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122F9B-1887-E648-AADC-83A9F7A0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671C2-0F4A-3344-86B3-28CC5ED1F3DF}" type="datetimeFigureOut">
              <a:rPr lang="en-US" smtClean="0"/>
              <a:t>10/6/21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1C57FF-57FD-8B41-B38B-E7F346717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FC976-EE3A-5D4B-9CED-45FA0816B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471B-A117-5C44-9982-32DCAED363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007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DC98E-1034-2E45-BC55-D98B7F3AA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CB36E6-3C9D-D542-AFA8-C3FE31A14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E289B-680A-754D-9F15-E98E72C87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DDF710-77EE-0340-A25B-66DBB9E60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671C2-0F4A-3344-86B3-28CC5ED1F3DF}" type="datetimeFigureOut">
              <a:rPr lang="en-US" smtClean="0"/>
              <a:t>10/6/21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53780B-6B74-4146-A377-F9968B86B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BA3BC-92CB-2E49-837A-164E8FEA1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B471B-A117-5C44-9982-32DCAED363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108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033CA8-AA3F-BC41-BD70-E3FD37790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EC9F1-460F-4D4E-BDB3-AE4671A93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72DB7-C001-4E41-89ED-5FC919836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671C2-0F4A-3344-86B3-28CC5ED1F3DF}" type="datetimeFigureOut">
              <a:rPr lang="en-US" smtClean="0"/>
              <a:t>10/6/21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F0C3D-1320-4D4C-B018-F5435FA556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ED0D6-336A-F442-AD83-A789BE02B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B471B-A117-5C44-9982-32DCAED363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20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E13FDC-B346-E945-8A5D-E3B2845B7ED8}"/>
              </a:ext>
            </a:extLst>
          </p:cNvPr>
          <p:cNvSpPr txBox="1"/>
          <p:nvPr/>
        </p:nvSpPr>
        <p:spPr>
          <a:xfrm>
            <a:off x="5140989" y="3285063"/>
            <a:ext cx="6881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alibri" panose="020F0502020204030204" pitchFamily="34" charset="0"/>
              </a:rPr>
              <a:t>Rituals and Beliefs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7EB871-6492-1C4E-B9B5-C558FA4CC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099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C2602FC-F485-5B49-B17E-02A70F703B24}"/>
              </a:ext>
            </a:extLst>
          </p:cNvPr>
          <p:cNvSpPr txBox="1"/>
          <p:nvPr/>
        </p:nvSpPr>
        <p:spPr>
          <a:xfrm>
            <a:off x="5498275" y="1132681"/>
            <a:ext cx="63364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AB0AA"/>
                </a:solidFill>
                <a:latin typeface="Matura MT Script Capitals" panose="03020802060602070202" pitchFamily="66" charset="77"/>
              </a:rPr>
              <a:t>Ancient Maya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324940-EC0E-B445-94F0-4350CE4188FF}"/>
              </a:ext>
            </a:extLst>
          </p:cNvPr>
          <p:cNvCxnSpPr/>
          <p:nvPr/>
        </p:nvCxnSpPr>
        <p:spPr>
          <a:xfrm>
            <a:off x="5140989" y="2257609"/>
            <a:ext cx="7051010" cy="0"/>
          </a:xfrm>
          <a:prstGeom prst="line">
            <a:avLst/>
          </a:prstGeom>
          <a:ln w="698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E1A1423-BF64-5240-9A59-00435E1EE106}"/>
              </a:ext>
            </a:extLst>
          </p:cNvPr>
          <p:cNvCxnSpPr/>
          <p:nvPr/>
        </p:nvCxnSpPr>
        <p:spPr>
          <a:xfrm>
            <a:off x="5140990" y="1027453"/>
            <a:ext cx="7051010" cy="0"/>
          </a:xfrm>
          <a:prstGeom prst="line">
            <a:avLst/>
          </a:prstGeom>
          <a:ln w="698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BAE743D-296D-D346-BBB9-06AC7145A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7184" y="5763216"/>
            <a:ext cx="1789285" cy="83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61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52D5E3-786E-B64D-A1AE-00DCB3825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099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D5C92D-9542-1648-816B-79EF985581F2}"/>
              </a:ext>
            </a:extLst>
          </p:cNvPr>
          <p:cNvSpPr txBox="1"/>
          <p:nvPr/>
        </p:nvSpPr>
        <p:spPr>
          <a:xfrm>
            <a:off x="5503333" y="237067"/>
            <a:ext cx="6117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This is Lady K’ab’al Xook</a:t>
            </a:r>
          </a:p>
        </p:txBody>
      </p:sp>
    </p:spTree>
    <p:extLst>
      <p:ext uri="{BB962C8B-B14F-4D97-AF65-F5344CB8AC3E}">
        <p14:creationId xmlns:p14="http://schemas.microsoft.com/office/powerpoint/2010/main" val="3233599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52D5E3-786E-B64D-A1AE-00DCB3825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099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D5C92D-9542-1648-816B-79EF985581F2}"/>
              </a:ext>
            </a:extLst>
          </p:cNvPr>
          <p:cNvSpPr txBox="1"/>
          <p:nvPr/>
        </p:nvSpPr>
        <p:spPr>
          <a:xfrm>
            <a:off x="5503333" y="237067"/>
            <a:ext cx="6117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This is Lady K’ab’al Xook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669BED-4FB8-4A43-9ABE-53A936D7F8F1}"/>
              </a:ext>
            </a:extLst>
          </p:cNvPr>
          <p:cNvCxnSpPr>
            <a:cxnSpLocks/>
          </p:cNvCxnSpPr>
          <p:nvPr/>
        </p:nvCxnSpPr>
        <p:spPr>
          <a:xfrm>
            <a:off x="4655823" y="2296361"/>
            <a:ext cx="83141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085CC9E-762B-E844-9FA0-9FF4C17A98DF}"/>
              </a:ext>
            </a:extLst>
          </p:cNvPr>
          <p:cNvSpPr txBox="1"/>
          <p:nvPr/>
        </p:nvSpPr>
        <p:spPr>
          <a:xfrm>
            <a:off x="5487242" y="2095856"/>
            <a:ext cx="6456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She also wears an elaborate headdress decorated with jade, shells and Quetzal feathers.</a:t>
            </a:r>
          </a:p>
        </p:txBody>
      </p:sp>
    </p:spTree>
    <p:extLst>
      <p:ext uri="{BB962C8B-B14F-4D97-AF65-F5344CB8AC3E}">
        <p14:creationId xmlns:p14="http://schemas.microsoft.com/office/powerpoint/2010/main" val="35401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52D5E3-786E-B64D-A1AE-00DCB3825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099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D5C92D-9542-1648-816B-79EF985581F2}"/>
              </a:ext>
            </a:extLst>
          </p:cNvPr>
          <p:cNvSpPr txBox="1"/>
          <p:nvPr/>
        </p:nvSpPr>
        <p:spPr>
          <a:xfrm>
            <a:off x="5503333" y="237067"/>
            <a:ext cx="55469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Lady K’ab’al Xook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669BED-4FB8-4A43-9ABE-53A936D7F8F1}"/>
              </a:ext>
            </a:extLst>
          </p:cNvPr>
          <p:cNvCxnSpPr>
            <a:cxnSpLocks/>
          </p:cNvCxnSpPr>
          <p:nvPr/>
        </p:nvCxnSpPr>
        <p:spPr>
          <a:xfrm>
            <a:off x="4655823" y="2296361"/>
            <a:ext cx="83141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B46067-38E6-2B4C-8FFB-9999B5EFEB9B}"/>
              </a:ext>
            </a:extLst>
          </p:cNvPr>
          <p:cNvCxnSpPr>
            <a:cxnSpLocks/>
          </p:cNvCxnSpPr>
          <p:nvPr/>
        </p:nvCxnSpPr>
        <p:spPr>
          <a:xfrm>
            <a:off x="3808314" y="4078950"/>
            <a:ext cx="169501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085CC9E-762B-E844-9FA0-9FF4C17A98DF}"/>
              </a:ext>
            </a:extLst>
          </p:cNvPr>
          <p:cNvSpPr txBox="1"/>
          <p:nvPr/>
        </p:nvSpPr>
        <p:spPr>
          <a:xfrm>
            <a:off x="5487242" y="2095856"/>
            <a:ext cx="6231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Elaborate headdress decorated with jade, shells and Quetzal feathers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8286A1-66F9-7F4A-B6D5-9115F80AAED0}"/>
              </a:ext>
            </a:extLst>
          </p:cNvPr>
          <p:cNvSpPr txBox="1"/>
          <p:nvPr/>
        </p:nvSpPr>
        <p:spPr>
          <a:xfrm>
            <a:off x="5621867" y="3894284"/>
            <a:ext cx="65220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She also wears a Sun god pendent and a beautiful</a:t>
            </a:r>
          </a:p>
          <a:p>
            <a:r>
              <a:rPr lang="en-US" sz="2400" b="1" dirty="0"/>
              <a:t>necklace.</a:t>
            </a:r>
          </a:p>
        </p:txBody>
      </p:sp>
    </p:spTree>
    <p:extLst>
      <p:ext uri="{BB962C8B-B14F-4D97-AF65-F5344CB8AC3E}">
        <p14:creationId xmlns:p14="http://schemas.microsoft.com/office/powerpoint/2010/main" val="1543642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52D5E3-786E-B64D-A1AE-00DCB3825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099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D5C92D-9542-1648-816B-79EF985581F2}"/>
              </a:ext>
            </a:extLst>
          </p:cNvPr>
          <p:cNvSpPr txBox="1"/>
          <p:nvPr/>
        </p:nvSpPr>
        <p:spPr>
          <a:xfrm>
            <a:off x="5503333" y="237067"/>
            <a:ext cx="55469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Lady K’ab’al Xook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669BED-4FB8-4A43-9ABE-53A936D7F8F1}"/>
              </a:ext>
            </a:extLst>
          </p:cNvPr>
          <p:cNvCxnSpPr>
            <a:cxnSpLocks/>
          </p:cNvCxnSpPr>
          <p:nvPr/>
        </p:nvCxnSpPr>
        <p:spPr>
          <a:xfrm>
            <a:off x="4655823" y="2296361"/>
            <a:ext cx="83141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B46067-38E6-2B4C-8FFB-9999B5EFEB9B}"/>
              </a:ext>
            </a:extLst>
          </p:cNvPr>
          <p:cNvCxnSpPr>
            <a:cxnSpLocks/>
          </p:cNvCxnSpPr>
          <p:nvPr/>
        </p:nvCxnSpPr>
        <p:spPr>
          <a:xfrm>
            <a:off x="3808314" y="4078950"/>
            <a:ext cx="169501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7093A2-3573-F64C-A3EB-D754183A079F}"/>
              </a:ext>
            </a:extLst>
          </p:cNvPr>
          <p:cNvCxnSpPr>
            <a:cxnSpLocks/>
          </p:cNvCxnSpPr>
          <p:nvPr/>
        </p:nvCxnSpPr>
        <p:spPr>
          <a:xfrm>
            <a:off x="3808314" y="4739349"/>
            <a:ext cx="169501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085CC9E-762B-E844-9FA0-9FF4C17A98DF}"/>
              </a:ext>
            </a:extLst>
          </p:cNvPr>
          <p:cNvSpPr txBox="1"/>
          <p:nvPr/>
        </p:nvSpPr>
        <p:spPr>
          <a:xfrm>
            <a:off x="5487242" y="2095856"/>
            <a:ext cx="6231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Elaborate headdress decorated with jade and Quetzal feathers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8286A1-66F9-7F4A-B6D5-9115F80AAED0}"/>
              </a:ext>
            </a:extLst>
          </p:cNvPr>
          <p:cNvSpPr txBox="1"/>
          <p:nvPr/>
        </p:nvSpPr>
        <p:spPr>
          <a:xfrm>
            <a:off x="5621867" y="3838012"/>
            <a:ext cx="5303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Sun god pendent and beautiful necklace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C4AD37-CCA9-4E4A-BEE3-80DD61B06F61}"/>
              </a:ext>
            </a:extLst>
          </p:cNvPr>
          <p:cNvSpPr txBox="1"/>
          <p:nvPr/>
        </p:nvSpPr>
        <p:spPr>
          <a:xfrm>
            <a:off x="5607799" y="4508516"/>
            <a:ext cx="4332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and jade bracelets on her wrists.</a:t>
            </a:r>
          </a:p>
        </p:txBody>
      </p:sp>
    </p:spTree>
    <p:extLst>
      <p:ext uri="{BB962C8B-B14F-4D97-AF65-F5344CB8AC3E}">
        <p14:creationId xmlns:p14="http://schemas.microsoft.com/office/powerpoint/2010/main" val="2116551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52D5E3-786E-B64D-A1AE-00DCB3825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099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D5C92D-9542-1648-816B-79EF985581F2}"/>
              </a:ext>
            </a:extLst>
          </p:cNvPr>
          <p:cNvSpPr txBox="1"/>
          <p:nvPr/>
        </p:nvSpPr>
        <p:spPr>
          <a:xfrm>
            <a:off x="5503333" y="237067"/>
            <a:ext cx="55469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Lady K’ab’al Xook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669BED-4FB8-4A43-9ABE-53A936D7F8F1}"/>
              </a:ext>
            </a:extLst>
          </p:cNvPr>
          <p:cNvCxnSpPr>
            <a:cxnSpLocks/>
          </p:cNvCxnSpPr>
          <p:nvPr/>
        </p:nvCxnSpPr>
        <p:spPr>
          <a:xfrm>
            <a:off x="4655823" y="2296361"/>
            <a:ext cx="83141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B46067-38E6-2B4C-8FFB-9999B5EFEB9B}"/>
              </a:ext>
            </a:extLst>
          </p:cNvPr>
          <p:cNvCxnSpPr>
            <a:cxnSpLocks/>
          </p:cNvCxnSpPr>
          <p:nvPr/>
        </p:nvCxnSpPr>
        <p:spPr>
          <a:xfrm>
            <a:off x="3808314" y="4078950"/>
            <a:ext cx="169501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7093A2-3573-F64C-A3EB-D754183A079F}"/>
              </a:ext>
            </a:extLst>
          </p:cNvPr>
          <p:cNvCxnSpPr>
            <a:cxnSpLocks/>
          </p:cNvCxnSpPr>
          <p:nvPr/>
        </p:nvCxnSpPr>
        <p:spPr>
          <a:xfrm>
            <a:off x="3808314" y="4739349"/>
            <a:ext cx="169501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6969BDD-BF38-544E-B32F-F37C137BF34A}"/>
              </a:ext>
            </a:extLst>
          </p:cNvPr>
          <p:cNvCxnSpPr>
            <a:cxnSpLocks/>
          </p:cNvCxnSpPr>
          <p:nvPr/>
        </p:nvCxnSpPr>
        <p:spPr>
          <a:xfrm>
            <a:off x="3445971" y="5552149"/>
            <a:ext cx="205736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085CC9E-762B-E844-9FA0-9FF4C17A98DF}"/>
              </a:ext>
            </a:extLst>
          </p:cNvPr>
          <p:cNvSpPr txBox="1"/>
          <p:nvPr/>
        </p:nvSpPr>
        <p:spPr>
          <a:xfrm>
            <a:off x="5487242" y="2095856"/>
            <a:ext cx="6231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Elaborate headdress decorated with jade and Quetzal feathers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8286A1-66F9-7F4A-B6D5-9115F80AAED0}"/>
              </a:ext>
            </a:extLst>
          </p:cNvPr>
          <p:cNvSpPr txBox="1"/>
          <p:nvPr/>
        </p:nvSpPr>
        <p:spPr>
          <a:xfrm>
            <a:off x="5621867" y="3894284"/>
            <a:ext cx="5303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Sun god pendent and beautiful necklace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C4AD37-CCA9-4E4A-BEE3-80DD61B06F61}"/>
              </a:ext>
            </a:extLst>
          </p:cNvPr>
          <p:cNvSpPr txBox="1"/>
          <p:nvPr/>
        </p:nvSpPr>
        <p:spPr>
          <a:xfrm>
            <a:off x="5621867" y="4508516"/>
            <a:ext cx="1992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Jade bracelets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443100-B414-EB4E-A8F9-0949F48AB851}"/>
              </a:ext>
            </a:extLst>
          </p:cNvPr>
          <p:cNvSpPr txBox="1"/>
          <p:nvPr/>
        </p:nvSpPr>
        <p:spPr>
          <a:xfrm>
            <a:off x="5621867" y="5321316"/>
            <a:ext cx="457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and a beautifully decorated cloak.</a:t>
            </a:r>
          </a:p>
        </p:txBody>
      </p:sp>
    </p:spTree>
    <p:extLst>
      <p:ext uri="{BB962C8B-B14F-4D97-AF65-F5344CB8AC3E}">
        <p14:creationId xmlns:p14="http://schemas.microsoft.com/office/powerpoint/2010/main" val="1095866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C3E212-4732-D543-A643-6F6EF4FDC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099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BB4343-3EA3-134D-8AC3-099E65B36639}"/>
              </a:ext>
            </a:extLst>
          </p:cNvPr>
          <p:cNvSpPr txBox="1"/>
          <p:nvPr/>
        </p:nvSpPr>
        <p:spPr>
          <a:xfrm>
            <a:off x="5331655" y="872197"/>
            <a:ext cx="629614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Do you think all ancient Mayans would have</a:t>
            </a:r>
          </a:p>
          <a:p>
            <a:r>
              <a:rPr lang="en-US" sz="2500" b="1" dirty="0"/>
              <a:t>worn elaborate headdresses, precious jewelry</a:t>
            </a:r>
          </a:p>
          <a:p>
            <a:r>
              <a:rPr lang="en-US" sz="2500" b="1" dirty="0"/>
              <a:t>and beautiful clothes?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E99D3C-3752-F847-B597-AF6A6BB820A8}"/>
              </a:ext>
            </a:extLst>
          </p:cNvPr>
          <p:cNvSpPr txBox="1"/>
          <p:nvPr/>
        </p:nvSpPr>
        <p:spPr>
          <a:xfrm>
            <a:off x="7432670" y="2721114"/>
            <a:ext cx="1976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DISCUSS</a:t>
            </a:r>
          </a:p>
        </p:txBody>
      </p:sp>
    </p:spTree>
    <p:extLst>
      <p:ext uri="{BB962C8B-B14F-4D97-AF65-F5344CB8AC3E}">
        <p14:creationId xmlns:p14="http://schemas.microsoft.com/office/powerpoint/2010/main" val="1902014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D4E4C4-4B4A-994E-B9FD-9F55B3F568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08"/>
          <a:stretch/>
        </p:blipFill>
        <p:spPr>
          <a:xfrm>
            <a:off x="16" y="0"/>
            <a:ext cx="3464590" cy="6858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6C28AE9-2CAC-DC4D-B0DF-F2601A119F68}"/>
              </a:ext>
            </a:extLst>
          </p:cNvPr>
          <p:cNvSpPr txBox="1"/>
          <p:nvPr/>
        </p:nvSpPr>
        <p:spPr>
          <a:xfrm>
            <a:off x="5112171" y="37792"/>
            <a:ext cx="9714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Ancient Mayan bloodletting ritual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11E2EC-94FA-1046-B0D9-D41ED2D2E45E}"/>
              </a:ext>
            </a:extLst>
          </p:cNvPr>
          <p:cNvSpPr txBox="1"/>
          <p:nvPr/>
        </p:nvSpPr>
        <p:spPr>
          <a:xfrm>
            <a:off x="5546776" y="1273484"/>
            <a:ext cx="6425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All over the world people carry out rituals.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392669-0A14-5E4C-A88E-9C3EB7CC90CC}"/>
              </a:ext>
            </a:extLst>
          </p:cNvPr>
          <p:cNvSpPr txBox="1"/>
          <p:nvPr/>
        </p:nvSpPr>
        <p:spPr>
          <a:xfrm>
            <a:off x="5558921" y="2087445"/>
            <a:ext cx="64008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ritual is when we do something in a particular way at a particular time.</a:t>
            </a:r>
          </a:p>
          <a:p>
            <a:endParaRPr lang="en-US" sz="2800" dirty="0"/>
          </a:p>
          <a:p>
            <a:r>
              <a:rPr lang="en-US" sz="2800" dirty="0"/>
              <a:t>It might include moving in a certain way, singing a song or using special objects.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E717AA-EFC3-F440-8438-181DA3575B31}"/>
              </a:ext>
            </a:extLst>
          </p:cNvPr>
          <p:cNvSpPr txBox="1"/>
          <p:nvPr/>
        </p:nvSpPr>
        <p:spPr>
          <a:xfrm>
            <a:off x="5219409" y="5012267"/>
            <a:ext cx="7079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Can you think of any rituals that you might do? </a:t>
            </a:r>
          </a:p>
        </p:txBody>
      </p:sp>
    </p:spTree>
    <p:extLst>
      <p:ext uri="{BB962C8B-B14F-4D97-AF65-F5344CB8AC3E}">
        <p14:creationId xmlns:p14="http://schemas.microsoft.com/office/powerpoint/2010/main" val="33945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5E1AF772-92D2-5F49-8A20-A827AD7337F8}"/>
              </a:ext>
            </a:extLst>
          </p:cNvPr>
          <p:cNvSpPr txBox="1"/>
          <p:nvPr/>
        </p:nvSpPr>
        <p:spPr>
          <a:xfrm>
            <a:off x="3928534" y="1827026"/>
            <a:ext cx="730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Rope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F645F9-ED8B-1A4E-9AAC-9BB68C371DAA}"/>
              </a:ext>
            </a:extLst>
          </p:cNvPr>
          <p:cNvSpPr txBox="1"/>
          <p:nvPr/>
        </p:nvSpPr>
        <p:spPr>
          <a:xfrm>
            <a:off x="3912120" y="3337000"/>
            <a:ext cx="1937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Obsidian blades </a:t>
            </a:r>
          </a:p>
          <a:p>
            <a:r>
              <a:rPr lang="en-US" sz="2000" b="1" dirty="0"/>
              <a:t>or thorns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87EEC9-E62E-5948-B0D4-EDD56F51B1E0}"/>
              </a:ext>
            </a:extLst>
          </p:cNvPr>
          <p:cNvSpPr txBox="1"/>
          <p:nvPr/>
        </p:nvSpPr>
        <p:spPr>
          <a:xfrm>
            <a:off x="3987837" y="5251011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Bark paper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C86E75-68CF-934D-881D-334F42A34D73}"/>
              </a:ext>
            </a:extLst>
          </p:cNvPr>
          <p:cNvSpPr txBox="1"/>
          <p:nvPr/>
        </p:nvSpPr>
        <p:spPr>
          <a:xfrm>
            <a:off x="4030135" y="5901430"/>
            <a:ext cx="719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Bowl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4E4F54-AF5F-6B4C-BCB3-7220E07250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08"/>
          <a:stretch/>
        </p:blipFill>
        <p:spPr>
          <a:xfrm>
            <a:off x="16" y="0"/>
            <a:ext cx="3464590" cy="6858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6C28AE9-2CAC-DC4D-B0DF-F2601A119F68}"/>
              </a:ext>
            </a:extLst>
          </p:cNvPr>
          <p:cNvSpPr txBox="1"/>
          <p:nvPr/>
        </p:nvSpPr>
        <p:spPr>
          <a:xfrm>
            <a:off x="4064001" y="52440"/>
            <a:ext cx="9714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Ancient Mayan bloodletting ritual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BBFFEB-7A03-A643-957C-879546E21608}"/>
              </a:ext>
            </a:extLst>
          </p:cNvPr>
          <p:cNvCxnSpPr>
            <a:cxnSpLocks/>
          </p:cNvCxnSpPr>
          <p:nvPr/>
        </p:nvCxnSpPr>
        <p:spPr>
          <a:xfrm>
            <a:off x="2114992" y="2013083"/>
            <a:ext cx="184741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7477EEB-5F16-1841-B4D7-9B7D00BC060B}"/>
              </a:ext>
            </a:extLst>
          </p:cNvPr>
          <p:cNvCxnSpPr>
            <a:cxnSpLocks/>
          </p:cNvCxnSpPr>
          <p:nvPr/>
        </p:nvCxnSpPr>
        <p:spPr>
          <a:xfrm>
            <a:off x="2521382" y="3554016"/>
            <a:ext cx="142408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5C3B6B-6550-DD48-A0E6-21F1C1767FA8}"/>
              </a:ext>
            </a:extLst>
          </p:cNvPr>
          <p:cNvCxnSpPr>
            <a:cxnSpLocks/>
          </p:cNvCxnSpPr>
          <p:nvPr/>
        </p:nvCxnSpPr>
        <p:spPr>
          <a:xfrm>
            <a:off x="2368979" y="5467484"/>
            <a:ext cx="16611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60E3CC-D4A4-474C-8C3C-9B17CDF4654B}"/>
              </a:ext>
            </a:extLst>
          </p:cNvPr>
          <p:cNvCxnSpPr>
            <a:cxnSpLocks/>
          </p:cNvCxnSpPr>
          <p:nvPr/>
        </p:nvCxnSpPr>
        <p:spPr>
          <a:xfrm>
            <a:off x="2824647" y="6110950"/>
            <a:ext cx="123935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EBD207C-CA4A-3448-9C84-A08D6042E0B5}"/>
              </a:ext>
            </a:extLst>
          </p:cNvPr>
          <p:cNvSpPr txBox="1"/>
          <p:nvPr/>
        </p:nvSpPr>
        <p:spPr>
          <a:xfrm>
            <a:off x="6077387" y="1827026"/>
            <a:ext cx="59452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Lady K’ab’al Xook pulls a rope of thorns or obsidian blades through her tongue. </a:t>
            </a:r>
          </a:p>
          <a:p>
            <a:endParaRPr lang="en-US" sz="2800" dirty="0"/>
          </a:p>
          <a:p>
            <a:r>
              <a:rPr lang="en-US" sz="2800" dirty="0"/>
              <a:t>The blood runs down the rope and soaks into bark paper inside the bowl.</a:t>
            </a:r>
          </a:p>
          <a:p>
            <a:endParaRPr lang="en-US" sz="2800" dirty="0"/>
          </a:p>
          <a:p>
            <a:r>
              <a:rPr lang="en-US" sz="2800" dirty="0"/>
              <a:t>The paper is then burnt and the rising smoke used by Lady K’ab’al Xook and King Shield Jaguar to predict the future.</a:t>
            </a:r>
          </a:p>
        </p:txBody>
      </p:sp>
    </p:spTree>
    <p:extLst>
      <p:ext uri="{BB962C8B-B14F-4D97-AF65-F5344CB8AC3E}">
        <p14:creationId xmlns:p14="http://schemas.microsoft.com/office/powerpoint/2010/main" val="3274350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C3E212-4732-D543-A643-6F6EF4FDC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099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97071F-D8F8-C443-9056-B0D5E38E7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980" y="1531815"/>
            <a:ext cx="6805537" cy="468454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2C84BE1-CB50-944A-8A4A-1A8D6C9899B9}"/>
              </a:ext>
            </a:extLst>
          </p:cNvPr>
          <p:cNvSpPr/>
          <p:nvPr/>
        </p:nvSpPr>
        <p:spPr>
          <a:xfrm>
            <a:off x="7191318" y="391690"/>
            <a:ext cx="2757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Complete your worksheet  </a:t>
            </a:r>
          </a:p>
        </p:txBody>
      </p:sp>
    </p:spTree>
    <p:extLst>
      <p:ext uri="{BB962C8B-B14F-4D97-AF65-F5344CB8AC3E}">
        <p14:creationId xmlns:p14="http://schemas.microsoft.com/office/powerpoint/2010/main" val="3384535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CACD59-2A79-574F-88FD-5C836A79E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099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AB5092-A506-0C4C-B6B7-23A83D891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947" y="2128032"/>
            <a:ext cx="44958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76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E7EB871-6492-1C4E-B9B5-C558FA4CC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099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266C98-4552-9041-9902-0041AE09FAF1}"/>
              </a:ext>
            </a:extLst>
          </p:cNvPr>
          <p:cNvSpPr txBox="1"/>
          <p:nvPr/>
        </p:nvSpPr>
        <p:spPr>
          <a:xfrm>
            <a:off x="5140990" y="394678"/>
            <a:ext cx="704878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Look carefully at the photo.</a:t>
            </a:r>
          </a:p>
          <a:p>
            <a:endParaRPr lang="en-US" sz="4800" dirty="0"/>
          </a:p>
          <a:p>
            <a:r>
              <a:rPr lang="en-US" sz="4400" dirty="0"/>
              <a:t>What do you see?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4574B6-2B02-F74A-90D8-7C4D1435CDC8}"/>
              </a:ext>
            </a:extLst>
          </p:cNvPr>
          <p:cNvSpPr txBox="1"/>
          <p:nvPr/>
        </p:nvSpPr>
        <p:spPr>
          <a:xfrm>
            <a:off x="5140990" y="3235568"/>
            <a:ext cx="711502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What are the figures wearing?</a:t>
            </a:r>
          </a:p>
          <a:p>
            <a:endParaRPr lang="en-US" sz="4400" dirty="0"/>
          </a:p>
          <a:p>
            <a:r>
              <a:rPr lang="en-US" sz="4400" dirty="0"/>
              <a:t>What are they doing?</a:t>
            </a:r>
          </a:p>
        </p:txBody>
      </p:sp>
    </p:spTree>
    <p:extLst>
      <p:ext uri="{BB962C8B-B14F-4D97-AF65-F5344CB8AC3E}">
        <p14:creationId xmlns:p14="http://schemas.microsoft.com/office/powerpoint/2010/main" val="3579118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10A228-D74D-ED45-AFD9-D5F96E130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099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4E5230-2234-A347-A7CF-40BFB6778D33}"/>
              </a:ext>
            </a:extLst>
          </p:cNvPr>
          <p:cNvSpPr txBox="1"/>
          <p:nvPr/>
        </p:nvSpPr>
        <p:spPr>
          <a:xfrm>
            <a:off x="5345724" y="492369"/>
            <a:ext cx="637725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Turning the photo into a </a:t>
            </a:r>
          </a:p>
          <a:p>
            <a:r>
              <a:rPr lang="en-US" sz="4800" dirty="0"/>
              <a:t>drawing will help us to </a:t>
            </a:r>
          </a:p>
          <a:p>
            <a:r>
              <a:rPr lang="en-US" sz="4800" dirty="0"/>
              <a:t>see what’s going on.</a:t>
            </a:r>
          </a:p>
          <a:p>
            <a:endParaRPr lang="en-US" sz="4800" dirty="0"/>
          </a:p>
          <a:p>
            <a:r>
              <a:rPr lang="en-US" sz="4800" dirty="0"/>
              <a:t>Let’s look at each figure.</a:t>
            </a:r>
          </a:p>
          <a:p>
            <a:endParaRPr lang="en-US" sz="4800" dirty="0"/>
          </a:p>
          <a:p>
            <a:r>
              <a:rPr lang="en-US" sz="4800" dirty="0"/>
              <a:t>Use your worksheet.</a:t>
            </a:r>
          </a:p>
        </p:txBody>
      </p:sp>
    </p:spTree>
    <p:extLst>
      <p:ext uri="{BB962C8B-B14F-4D97-AF65-F5344CB8AC3E}">
        <p14:creationId xmlns:p14="http://schemas.microsoft.com/office/powerpoint/2010/main" val="2551670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B4B80E-B12F-944F-A6A4-A6A0A9904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099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647B83-4014-664E-BC2B-4A5B76D6C5EF}"/>
              </a:ext>
            </a:extLst>
          </p:cNvPr>
          <p:cNvSpPr txBox="1"/>
          <p:nvPr/>
        </p:nvSpPr>
        <p:spPr>
          <a:xfrm>
            <a:off x="5276457" y="540864"/>
            <a:ext cx="6737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This is King Shield Jaguar II</a:t>
            </a:r>
          </a:p>
        </p:txBody>
      </p:sp>
    </p:spTree>
    <p:extLst>
      <p:ext uri="{BB962C8B-B14F-4D97-AF65-F5344CB8AC3E}">
        <p14:creationId xmlns:p14="http://schemas.microsoft.com/office/powerpoint/2010/main" val="2519711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B4B80E-B12F-944F-A6A4-A6A0A9904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099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647B83-4014-664E-BC2B-4A5B76D6C5EF}"/>
              </a:ext>
            </a:extLst>
          </p:cNvPr>
          <p:cNvSpPr txBox="1"/>
          <p:nvPr/>
        </p:nvSpPr>
        <p:spPr>
          <a:xfrm>
            <a:off x="5276457" y="540864"/>
            <a:ext cx="6737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This is King Shield Jaguar II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540495E-95E8-3E44-A117-5F484A432396}"/>
              </a:ext>
            </a:extLst>
          </p:cNvPr>
          <p:cNvCxnSpPr>
            <a:cxnSpLocks/>
          </p:cNvCxnSpPr>
          <p:nvPr/>
        </p:nvCxnSpPr>
        <p:spPr>
          <a:xfrm>
            <a:off x="3674533" y="1456267"/>
            <a:ext cx="1601924" cy="72813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D5A4B9D-BB17-1A49-A2F2-152F0047D955}"/>
              </a:ext>
            </a:extLst>
          </p:cNvPr>
          <p:cNvSpPr txBox="1"/>
          <p:nvPr/>
        </p:nvSpPr>
        <p:spPr>
          <a:xfrm>
            <a:off x="5276457" y="1939577"/>
            <a:ext cx="3367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He holds a flaming torch.</a:t>
            </a:r>
          </a:p>
        </p:txBody>
      </p:sp>
    </p:spTree>
    <p:extLst>
      <p:ext uri="{BB962C8B-B14F-4D97-AF65-F5344CB8AC3E}">
        <p14:creationId xmlns:p14="http://schemas.microsoft.com/office/powerpoint/2010/main" val="2423361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B4B80E-B12F-944F-A6A4-A6A0A9904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099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647B83-4014-664E-BC2B-4A5B76D6C5EF}"/>
              </a:ext>
            </a:extLst>
          </p:cNvPr>
          <p:cNvSpPr txBox="1"/>
          <p:nvPr/>
        </p:nvSpPr>
        <p:spPr>
          <a:xfrm>
            <a:off x="5503333" y="237067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King Shield Jaguar II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540495E-95E8-3E44-A117-5F484A432396}"/>
              </a:ext>
            </a:extLst>
          </p:cNvPr>
          <p:cNvCxnSpPr>
            <a:cxnSpLocks/>
          </p:cNvCxnSpPr>
          <p:nvPr/>
        </p:nvCxnSpPr>
        <p:spPr>
          <a:xfrm>
            <a:off x="3674533" y="1456267"/>
            <a:ext cx="1601924" cy="72813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4A52E1-465B-784F-B926-4761641E3C79}"/>
              </a:ext>
            </a:extLst>
          </p:cNvPr>
          <p:cNvCxnSpPr>
            <a:cxnSpLocks/>
          </p:cNvCxnSpPr>
          <p:nvPr/>
        </p:nvCxnSpPr>
        <p:spPr>
          <a:xfrm>
            <a:off x="1794933" y="1553633"/>
            <a:ext cx="3481524" cy="16637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D5A4B9D-BB17-1A49-A2F2-152F0047D955}"/>
              </a:ext>
            </a:extLst>
          </p:cNvPr>
          <p:cNvSpPr txBox="1"/>
          <p:nvPr/>
        </p:nvSpPr>
        <p:spPr>
          <a:xfrm>
            <a:off x="5276457" y="1939577"/>
            <a:ext cx="1926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Flaming torch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A4F659-DF74-4E44-865B-B3EC132D696D}"/>
              </a:ext>
            </a:extLst>
          </p:cNvPr>
          <p:cNvSpPr txBox="1"/>
          <p:nvPr/>
        </p:nvSpPr>
        <p:spPr>
          <a:xfrm>
            <a:off x="5276456" y="2986500"/>
            <a:ext cx="6779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He wears an elaborate headdress made from jade, shells, Quetzal feathers and a shrunken human head.</a:t>
            </a:r>
          </a:p>
        </p:txBody>
      </p:sp>
    </p:spTree>
    <p:extLst>
      <p:ext uri="{BB962C8B-B14F-4D97-AF65-F5344CB8AC3E}">
        <p14:creationId xmlns:p14="http://schemas.microsoft.com/office/powerpoint/2010/main" val="1279788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B4B80E-B12F-944F-A6A4-A6A0A9904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099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647B83-4014-664E-BC2B-4A5B76D6C5EF}"/>
              </a:ext>
            </a:extLst>
          </p:cNvPr>
          <p:cNvSpPr txBox="1"/>
          <p:nvPr/>
        </p:nvSpPr>
        <p:spPr>
          <a:xfrm>
            <a:off x="5503333" y="237067"/>
            <a:ext cx="6570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King Shield Jaguar II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540495E-95E8-3E44-A117-5F484A432396}"/>
              </a:ext>
            </a:extLst>
          </p:cNvPr>
          <p:cNvCxnSpPr>
            <a:cxnSpLocks/>
          </p:cNvCxnSpPr>
          <p:nvPr/>
        </p:nvCxnSpPr>
        <p:spPr>
          <a:xfrm>
            <a:off x="3674533" y="1456267"/>
            <a:ext cx="1601924" cy="72813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4A52E1-465B-784F-B926-4761641E3C79}"/>
              </a:ext>
            </a:extLst>
          </p:cNvPr>
          <p:cNvCxnSpPr>
            <a:cxnSpLocks/>
          </p:cNvCxnSpPr>
          <p:nvPr/>
        </p:nvCxnSpPr>
        <p:spPr>
          <a:xfrm>
            <a:off x="1794933" y="1553633"/>
            <a:ext cx="3481524" cy="16637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C946D8-BBFD-2543-BC64-CCFE61B8E5EF}"/>
              </a:ext>
            </a:extLst>
          </p:cNvPr>
          <p:cNvCxnSpPr>
            <a:cxnSpLocks/>
          </p:cNvCxnSpPr>
          <p:nvPr/>
        </p:nvCxnSpPr>
        <p:spPr>
          <a:xfrm>
            <a:off x="2533257" y="3215305"/>
            <a:ext cx="2705962" cy="120438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D5A4B9D-BB17-1A49-A2F2-152F0047D955}"/>
              </a:ext>
            </a:extLst>
          </p:cNvPr>
          <p:cNvSpPr txBox="1"/>
          <p:nvPr/>
        </p:nvSpPr>
        <p:spPr>
          <a:xfrm>
            <a:off x="5276457" y="1939577"/>
            <a:ext cx="1926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Flaming torch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A4F659-DF74-4E44-865B-B3EC132D696D}"/>
              </a:ext>
            </a:extLst>
          </p:cNvPr>
          <p:cNvSpPr txBox="1"/>
          <p:nvPr/>
        </p:nvSpPr>
        <p:spPr>
          <a:xfrm>
            <a:off x="5276457" y="2986500"/>
            <a:ext cx="6627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Elaborate headdress made from jade, shells, </a:t>
            </a:r>
          </a:p>
          <a:p>
            <a:r>
              <a:rPr lang="en-US" sz="2400" b="1" dirty="0"/>
              <a:t>Quetzal feathers and a shrunken human head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D0B24C-717B-3F41-AFE2-637E6491B587}"/>
              </a:ext>
            </a:extLst>
          </p:cNvPr>
          <p:cNvSpPr txBox="1"/>
          <p:nvPr/>
        </p:nvSpPr>
        <p:spPr>
          <a:xfrm>
            <a:off x="5329822" y="4202834"/>
            <a:ext cx="4194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He wears a Sun god pendant.</a:t>
            </a:r>
          </a:p>
        </p:txBody>
      </p:sp>
    </p:spTree>
    <p:extLst>
      <p:ext uri="{BB962C8B-B14F-4D97-AF65-F5344CB8AC3E}">
        <p14:creationId xmlns:p14="http://schemas.microsoft.com/office/powerpoint/2010/main" val="209966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B4B80E-B12F-944F-A6A4-A6A0A9904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099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647B83-4014-664E-BC2B-4A5B76D6C5EF}"/>
              </a:ext>
            </a:extLst>
          </p:cNvPr>
          <p:cNvSpPr txBox="1"/>
          <p:nvPr/>
        </p:nvSpPr>
        <p:spPr>
          <a:xfrm>
            <a:off x="5503333" y="237067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King Shield Jaguar II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540495E-95E8-3E44-A117-5F484A432396}"/>
              </a:ext>
            </a:extLst>
          </p:cNvPr>
          <p:cNvCxnSpPr>
            <a:cxnSpLocks/>
          </p:cNvCxnSpPr>
          <p:nvPr/>
        </p:nvCxnSpPr>
        <p:spPr>
          <a:xfrm>
            <a:off x="3674533" y="1456267"/>
            <a:ext cx="1601924" cy="72813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4A52E1-465B-784F-B926-4761641E3C79}"/>
              </a:ext>
            </a:extLst>
          </p:cNvPr>
          <p:cNvCxnSpPr>
            <a:cxnSpLocks/>
          </p:cNvCxnSpPr>
          <p:nvPr/>
        </p:nvCxnSpPr>
        <p:spPr>
          <a:xfrm>
            <a:off x="1794933" y="1553633"/>
            <a:ext cx="3481524" cy="16637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C946D8-BBFD-2543-BC64-CCFE61B8E5EF}"/>
              </a:ext>
            </a:extLst>
          </p:cNvPr>
          <p:cNvCxnSpPr>
            <a:cxnSpLocks/>
          </p:cNvCxnSpPr>
          <p:nvPr/>
        </p:nvCxnSpPr>
        <p:spPr>
          <a:xfrm>
            <a:off x="2533257" y="3215305"/>
            <a:ext cx="2705962" cy="120438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D5A4B9D-BB17-1A49-A2F2-152F0047D955}"/>
              </a:ext>
            </a:extLst>
          </p:cNvPr>
          <p:cNvSpPr txBox="1"/>
          <p:nvPr/>
        </p:nvSpPr>
        <p:spPr>
          <a:xfrm>
            <a:off x="5276457" y="1939577"/>
            <a:ext cx="1926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Flaming torch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A4F659-DF74-4E44-865B-B3EC132D696D}"/>
              </a:ext>
            </a:extLst>
          </p:cNvPr>
          <p:cNvSpPr txBox="1"/>
          <p:nvPr/>
        </p:nvSpPr>
        <p:spPr>
          <a:xfrm>
            <a:off x="5276457" y="2986500"/>
            <a:ext cx="6627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Elaborate headdress made from jade, shells, </a:t>
            </a:r>
          </a:p>
          <a:p>
            <a:r>
              <a:rPr lang="en-US" sz="2400" b="1" dirty="0"/>
              <a:t>Quetzal feathers and a shrunken human head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D0B24C-717B-3F41-AFE2-637E6491B587}"/>
              </a:ext>
            </a:extLst>
          </p:cNvPr>
          <p:cNvSpPr txBox="1"/>
          <p:nvPr/>
        </p:nvSpPr>
        <p:spPr>
          <a:xfrm>
            <a:off x="5329823" y="4202834"/>
            <a:ext cx="3040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Sun god pendant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34624E-C991-7C40-AC58-81480FE96C1B}"/>
              </a:ext>
            </a:extLst>
          </p:cNvPr>
          <p:cNvCxnSpPr>
            <a:cxnSpLocks/>
          </p:cNvCxnSpPr>
          <p:nvPr/>
        </p:nvCxnSpPr>
        <p:spPr>
          <a:xfrm>
            <a:off x="2182714" y="5128816"/>
            <a:ext cx="309374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1C8DCA1-38C2-DA4F-A96F-18E559D89A3C}"/>
              </a:ext>
            </a:extLst>
          </p:cNvPr>
          <p:cNvSpPr txBox="1"/>
          <p:nvPr/>
        </p:nvSpPr>
        <p:spPr>
          <a:xfrm>
            <a:off x="5340724" y="4897983"/>
            <a:ext cx="3762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and bands of precious jade.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7328BE-E449-B245-A75D-DB292C5532DF}"/>
              </a:ext>
            </a:extLst>
          </p:cNvPr>
          <p:cNvSpPr txBox="1"/>
          <p:nvPr/>
        </p:nvSpPr>
        <p:spPr>
          <a:xfrm>
            <a:off x="5329823" y="597846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24184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B4B80E-B12F-944F-A6A4-A6A0A9904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099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647B83-4014-664E-BC2B-4A5B76D6C5EF}"/>
              </a:ext>
            </a:extLst>
          </p:cNvPr>
          <p:cNvSpPr txBox="1"/>
          <p:nvPr/>
        </p:nvSpPr>
        <p:spPr>
          <a:xfrm>
            <a:off x="5503333" y="237067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King Shield Jaguar II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540495E-95E8-3E44-A117-5F484A432396}"/>
              </a:ext>
            </a:extLst>
          </p:cNvPr>
          <p:cNvCxnSpPr>
            <a:cxnSpLocks/>
          </p:cNvCxnSpPr>
          <p:nvPr/>
        </p:nvCxnSpPr>
        <p:spPr>
          <a:xfrm>
            <a:off x="3674533" y="1456267"/>
            <a:ext cx="1601924" cy="72813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4A52E1-465B-784F-B926-4761641E3C79}"/>
              </a:ext>
            </a:extLst>
          </p:cNvPr>
          <p:cNvCxnSpPr>
            <a:cxnSpLocks/>
          </p:cNvCxnSpPr>
          <p:nvPr/>
        </p:nvCxnSpPr>
        <p:spPr>
          <a:xfrm>
            <a:off x="1794933" y="1553633"/>
            <a:ext cx="3481524" cy="16637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C946D8-BBFD-2543-BC64-CCFE61B8E5EF}"/>
              </a:ext>
            </a:extLst>
          </p:cNvPr>
          <p:cNvCxnSpPr>
            <a:cxnSpLocks/>
          </p:cNvCxnSpPr>
          <p:nvPr/>
        </p:nvCxnSpPr>
        <p:spPr>
          <a:xfrm>
            <a:off x="2533257" y="3215305"/>
            <a:ext cx="2705962" cy="120438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D5A4B9D-BB17-1A49-A2F2-152F0047D955}"/>
              </a:ext>
            </a:extLst>
          </p:cNvPr>
          <p:cNvSpPr txBox="1"/>
          <p:nvPr/>
        </p:nvSpPr>
        <p:spPr>
          <a:xfrm>
            <a:off x="5276457" y="1939577"/>
            <a:ext cx="1926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Flaming torch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A4F659-DF74-4E44-865B-B3EC132D696D}"/>
              </a:ext>
            </a:extLst>
          </p:cNvPr>
          <p:cNvSpPr txBox="1"/>
          <p:nvPr/>
        </p:nvSpPr>
        <p:spPr>
          <a:xfrm>
            <a:off x="5276457" y="2986500"/>
            <a:ext cx="6627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Elaborate headdress made from jade, shells, </a:t>
            </a:r>
          </a:p>
          <a:p>
            <a:r>
              <a:rPr lang="en-US" sz="2400" b="1" dirty="0"/>
              <a:t>Quetzal feathers and a shrunken human head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D0B24C-717B-3F41-AFE2-637E6491B587}"/>
              </a:ext>
            </a:extLst>
          </p:cNvPr>
          <p:cNvSpPr txBox="1"/>
          <p:nvPr/>
        </p:nvSpPr>
        <p:spPr>
          <a:xfrm>
            <a:off x="5329823" y="4202834"/>
            <a:ext cx="234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Sun god pendant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34624E-C991-7C40-AC58-81480FE96C1B}"/>
              </a:ext>
            </a:extLst>
          </p:cNvPr>
          <p:cNvCxnSpPr>
            <a:cxnSpLocks/>
          </p:cNvCxnSpPr>
          <p:nvPr/>
        </p:nvCxnSpPr>
        <p:spPr>
          <a:xfrm>
            <a:off x="2182714" y="5128816"/>
            <a:ext cx="309374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1C8DCA1-38C2-DA4F-A96F-18E559D89A3C}"/>
              </a:ext>
            </a:extLst>
          </p:cNvPr>
          <p:cNvSpPr txBox="1"/>
          <p:nvPr/>
        </p:nvSpPr>
        <p:spPr>
          <a:xfrm>
            <a:off x="5340724" y="4897983"/>
            <a:ext cx="3137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Bands of precious jade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04092C3-BD52-2646-A1FB-39216071BD8E}"/>
              </a:ext>
            </a:extLst>
          </p:cNvPr>
          <p:cNvCxnSpPr>
            <a:cxnSpLocks/>
          </p:cNvCxnSpPr>
          <p:nvPr/>
        </p:nvCxnSpPr>
        <p:spPr>
          <a:xfrm>
            <a:off x="1988823" y="6212549"/>
            <a:ext cx="328763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27328BE-E449-B245-A75D-DB292C5532DF}"/>
              </a:ext>
            </a:extLst>
          </p:cNvPr>
          <p:cNvSpPr txBox="1"/>
          <p:nvPr/>
        </p:nvSpPr>
        <p:spPr>
          <a:xfrm>
            <a:off x="5329823" y="5978469"/>
            <a:ext cx="4600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His sandals are made of Jaguar fur.</a:t>
            </a:r>
          </a:p>
        </p:txBody>
      </p:sp>
    </p:spTree>
    <p:extLst>
      <p:ext uri="{BB962C8B-B14F-4D97-AF65-F5344CB8AC3E}">
        <p14:creationId xmlns:p14="http://schemas.microsoft.com/office/powerpoint/2010/main" val="2071602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556</TotalTime>
  <Words>432</Words>
  <Application>Microsoft Macintosh PowerPoint</Application>
  <PresentationFormat>Widescreen</PresentationFormat>
  <Paragraphs>77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Matura MT Script Capitals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Law</dc:creator>
  <cp:lastModifiedBy>Robert Law</cp:lastModifiedBy>
  <cp:revision>44</cp:revision>
  <dcterms:created xsi:type="dcterms:W3CDTF">2020-09-10T09:26:29Z</dcterms:created>
  <dcterms:modified xsi:type="dcterms:W3CDTF">2021-10-06T09:10:41Z</dcterms:modified>
</cp:coreProperties>
</file>